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306" r:id="rId5"/>
    <p:sldId id="259" r:id="rId6"/>
    <p:sldId id="260" r:id="rId7"/>
    <p:sldId id="307" r:id="rId8"/>
    <p:sldId id="308" r:id="rId9"/>
    <p:sldId id="262" r:id="rId10"/>
    <p:sldId id="263" r:id="rId11"/>
    <p:sldId id="264" r:id="rId12"/>
    <p:sldId id="265" r:id="rId13"/>
    <p:sldId id="261" r:id="rId14"/>
    <p:sldId id="266" r:id="rId15"/>
    <p:sldId id="268" r:id="rId16"/>
    <p:sldId id="269" r:id="rId17"/>
    <p:sldId id="270" r:id="rId18"/>
    <p:sldId id="271" r:id="rId19"/>
    <p:sldId id="309" r:id="rId20"/>
    <p:sldId id="310" r:id="rId21"/>
    <p:sldId id="272" r:id="rId22"/>
    <p:sldId id="273" r:id="rId23"/>
    <p:sldId id="274" r:id="rId24"/>
    <p:sldId id="275" r:id="rId25"/>
    <p:sldId id="276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3C4E2F-9291-4C9D-884E-9FF50EBAC931}" type="doc">
      <dgm:prSet loTypeId="urn:microsoft.com/office/officeart/2005/8/layout/radial3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4C2C2711-2305-4400-A04D-264ECD54C3A9}">
      <dgm:prSet phldrT="[Text]"/>
      <dgm:spPr/>
      <dgm:t>
        <a:bodyPr/>
        <a:lstStyle/>
        <a:p>
          <a:pPr algn="ctr"/>
          <a:r>
            <a:rPr lang="en-US" b="1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Leadership</a:t>
          </a:r>
        </a:p>
      </dgm:t>
    </dgm:pt>
    <dgm:pt modelId="{7AB64883-7989-44E7-8408-D353E156181E}" type="parTrans" cxnId="{8F1C5F50-BE88-4804-8643-D56A1CFABACC}">
      <dgm:prSet/>
      <dgm:spPr/>
      <dgm:t>
        <a:bodyPr/>
        <a:lstStyle/>
        <a:p>
          <a:pPr algn="ctr"/>
          <a:endParaRPr lang="en-US" b="1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8F5F42-9D7E-49B9-A38E-11B8B9B6EA1A}" type="sibTrans" cxnId="{8F1C5F50-BE88-4804-8643-D56A1CFABACC}">
      <dgm:prSet/>
      <dgm:spPr/>
      <dgm:t>
        <a:bodyPr/>
        <a:lstStyle/>
        <a:p>
          <a:pPr algn="ctr"/>
          <a:endParaRPr lang="en-US" b="1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CDC935-F285-4C6E-86EE-E78C522A77AB}">
      <dgm:prSet phldrT="[Text]"/>
      <dgm:spPr/>
      <dgm:t>
        <a:bodyPr/>
        <a:lstStyle/>
        <a:p>
          <a:pPr algn="ctr"/>
          <a:r>
            <a:rPr lang="en-US" b="1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It is a Process</a:t>
          </a:r>
        </a:p>
      </dgm:t>
    </dgm:pt>
    <dgm:pt modelId="{63071FEA-7894-447E-8E6B-3FAAC5EEF678}" type="parTrans" cxnId="{A99D677F-5CCE-4D39-BF21-C91BC0A90F2A}">
      <dgm:prSet/>
      <dgm:spPr/>
      <dgm:t>
        <a:bodyPr/>
        <a:lstStyle/>
        <a:p>
          <a:pPr algn="ctr"/>
          <a:endParaRPr lang="en-US" b="1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FD9185-5FEB-486C-9C69-31AB84F72F78}" type="sibTrans" cxnId="{A99D677F-5CCE-4D39-BF21-C91BC0A90F2A}">
      <dgm:prSet/>
      <dgm:spPr/>
      <dgm:t>
        <a:bodyPr/>
        <a:lstStyle/>
        <a:p>
          <a:pPr algn="ctr"/>
          <a:endParaRPr lang="en-US" b="1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87BAD8-9FEE-4D97-9A3D-81CF3256A476}">
      <dgm:prSet phldrT="[Text]"/>
      <dgm:spPr/>
      <dgm:t>
        <a:bodyPr/>
        <a:lstStyle/>
        <a:p>
          <a:pPr algn="ctr"/>
          <a:r>
            <a:rPr lang="en-US" b="1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It involves Influence</a:t>
          </a:r>
        </a:p>
      </dgm:t>
    </dgm:pt>
    <dgm:pt modelId="{64B79251-4466-4550-B1CE-BA0248AE04ED}" type="parTrans" cxnId="{4769891A-D209-4E20-A813-1277AA80C630}">
      <dgm:prSet/>
      <dgm:spPr/>
      <dgm:t>
        <a:bodyPr/>
        <a:lstStyle/>
        <a:p>
          <a:pPr algn="ctr"/>
          <a:endParaRPr lang="en-US" b="1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363485-F2AD-4E4D-AD62-DEF22BE75F3D}" type="sibTrans" cxnId="{4769891A-D209-4E20-A813-1277AA80C630}">
      <dgm:prSet/>
      <dgm:spPr/>
      <dgm:t>
        <a:bodyPr/>
        <a:lstStyle/>
        <a:p>
          <a:pPr algn="ctr"/>
          <a:endParaRPr lang="en-US" b="1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D50B1CB-4BA7-459D-B740-DBD5E0DF6D0D}">
      <dgm:prSet phldrT="[Text]"/>
      <dgm:spPr/>
      <dgm:t>
        <a:bodyPr/>
        <a:lstStyle/>
        <a:p>
          <a:pPr algn="ctr"/>
          <a:r>
            <a:rPr lang="en-US" b="1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It involves common Goals</a:t>
          </a:r>
        </a:p>
      </dgm:t>
    </dgm:pt>
    <dgm:pt modelId="{A283CDA7-C034-4C06-9036-FAFD0290CCE8}" type="parTrans" cxnId="{C6627B9D-B71D-4AEB-9880-6C785B8FB488}">
      <dgm:prSet/>
      <dgm:spPr/>
      <dgm:t>
        <a:bodyPr/>
        <a:lstStyle/>
        <a:p>
          <a:pPr algn="ctr"/>
          <a:endParaRPr lang="en-US" b="1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520837-C023-41A8-B99B-12FBFA795928}" type="sibTrans" cxnId="{C6627B9D-B71D-4AEB-9880-6C785B8FB488}">
      <dgm:prSet/>
      <dgm:spPr/>
      <dgm:t>
        <a:bodyPr/>
        <a:lstStyle/>
        <a:p>
          <a:pPr algn="ctr"/>
          <a:endParaRPr lang="en-US" b="1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496A27E-AC61-4E33-9B6B-DD8B5E3D3617}">
      <dgm:prSet phldrT="[Text]"/>
      <dgm:spPr/>
      <dgm:t>
        <a:bodyPr/>
        <a:lstStyle/>
        <a:p>
          <a:pPr algn="ctr"/>
          <a:r>
            <a:rPr lang="en-US" b="1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It occurs in Groups</a:t>
          </a:r>
        </a:p>
      </dgm:t>
    </dgm:pt>
    <dgm:pt modelId="{27D39C8A-2F7A-406D-A014-FA3A19AC5F98}" type="parTrans" cxnId="{EA42E47D-E216-48F5-A988-61A8042B5A37}">
      <dgm:prSet/>
      <dgm:spPr/>
      <dgm:t>
        <a:bodyPr/>
        <a:lstStyle/>
        <a:p>
          <a:pPr algn="ctr"/>
          <a:endParaRPr lang="en-US" b="1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AB4AA2-15B9-4330-91A1-7F1234F71D47}" type="sibTrans" cxnId="{EA42E47D-E216-48F5-A988-61A8042B5A37}">
      <dgm:prSet/>
      <dgm:spPr/>
      <dgm:t>
        <a:bodyPr/>
        <a:lstStyle/>
        <a:p>
          <a:pPr algn="ctr"/>
          <a:endParaRPr lang="en-US" b="1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43C657-EAA5-4EA3-B446-8F0C8BEC68C0}" type="pres">
      <dgm:prSet presAssocID="{BC3C4E2F-9291-4C9D-884E-9FF50EBAC931}" presName="composite" presStyleCnt="0">
        <dgm:presLayoutVars>
          <dgm:chMax val="1"/>
          <dgm:dir/>
          <dgm:resizeHandles val="exact"/>
        </dgm:presLayoutVars>
      </dgm:prSet>
      <dgm:spPr/>
    </dgm:pt>
    <dgm:pt modelId="{02423FF3-A103-413A-B715-6C4B747EC2A9}" type="pres">
      <dgm:prSet presAssocID="{BC3C4E2F-9291-4C9D-884E-9FF50EBAC931}" presName="radial" presStyleCnt="0">
        <dgm:presLayoutVars>
          <dgm:animLvl val="ctr"/>
        </dgm:presLayoutVars>
      </dgm:prSet>
      <dgm:spPr/>
    </dgm:pt>
    <dgm:pt modelId="{86370725-54BF-4260-88F3-4D5951D8D01E}" type="pres">
      <dgm:prSet presAssocID="{4C2C2711-2305-4400-A04D-264ECD54C3A9}" presName="centerShape" presStyleLbl="vennNode1" presStyleIdx="0" presStyleCnt="5" custScaleX="82386" custScaleY="81819"/>
      <dgm:spPr/>
    </dgm:pt>
    <dgm:pt modelId="{35078C5A-2F71-452D-B2D2-B47C247010B7}" type="pres">
      <dgm:prSet presAssocID="{80CDC935-F285-4C6E-86EE-E78C522A77AB}" presName="node" presStyleLbl="vennNode1" presStyleIdx="1" presStyleCnt="5">
        <dgm:presLayoutVars>
          <dgm:bulletEnabled val="1"/>
        </dgm:presLayoutVars>
      </dgm:prSet>
      <dgm:spPr/>
    </dgm:pt>
    <dgm:pt modelId="{DE0E7346-F905-4D95-9CC4-B90D2FDD74A1}" type="pres">
      <dgm:prSet presAssocID="{DE87BAD8-9FEE-4D97-9A3D-81CF3256A476}" presName="node" presStyleLbl="vennNode1" presStyleIdx="2" presStyleCnt="5">
        <dgm:presLayoutVars>
          <dgm:bulletEnabled val="1"/>
        </dgm:presLayoutVars>
      </dgm:prSet>
      <dgm:spPr/>
    </dgm:pt>
    <dgm:pt modelId="{329D5433-A653-4F88-A97A-75EE365F258E}" type="pres">
      <dgm:prSet presAssocID="{FD50B1CB-4BA7-459D-B740-DBD5E0DF6D0D}" presName="node" presStyleLbl="vennNode1" presStyleIdx="3" presStyleCnt="5">
        <dgm:presLayoutVars>
          <dgm:bulletEnabled val="1"/>
        </dgm:presLayoutVars>
      </dgm:prSet>
      <dgm:spPr/>
    </dgm:pt>
    <dgm:pt modelId="{48F61C8A-D3DE-44D8-82E7-97D6E4736145}" type="pres">
      <dgm:prSet presAssocID="{4496A27E-AC61-4E33-9B6B-DD8B5E3D3617}" presName="node" presStyleLbl="vennNode1" presStyleIdx="4" presStyleCnt="5">
        <dgm:presLayoutVars>
          <dgm:bulletEnabled val="1"/>
        </dgm:presLayoutVars>
      </dgm:prSet>
      <dgm:spPr/>
    </dgm:pt>
  </dgm:ptLst>
  <dgm:cxnLst>
    <dgm:cxn modelId="{BB479102-C771-4C4F-BE37-C6CCABCE9756}" type="presOf" srcId="{FD50B1CB-4BA7-459D-B740-DBD5E0DF6D0D}" destId="{329D5433-A653-4F88-A97A-75EE365F258E}" srcOrd="0" destOrd="0" presId="urn:microsoft.com/office/officeart/2005/8/layout/radial3"/>
    <dgm:cxn modelId="{9210BC07-E5F6-42D4-845C-EB9ADE566A4A}" type="presOf" srcId="{80CDC935-F285-4C6E-86EE-E78C522A77AB}" destId="{35078C5A-2F71-452D-B2D2-B47C247010B7}" srcOrd="0" destOrd="0" presId="urn:microsoft.com/office/officeart/2005/8/layout/radial3"/>
    <dgm:cxn modelId="{948EF914-56F6-4E2D-AA24-3E5AB39B08EF}" type="presOf" srcId="{4C2C2711-2305-4400-A04D-264ECD54C3A9}" destId="{86370725-54BF-4260-88F3-4D5951D8D01E}" srcOrd="0" destOrd="0" presId="urn:microsoft.com/office/officeart/2005/8/layout/radial3"/>
    <dgm:cxn modelId="{4769891A-D209-4E20-A813-1277AA80C630}" srcId="{4C2C2711-2305-4400-A04D-264ECD54C3A9}" destId="{DE87BAD8-9FEE-4D97-9A3D-81CF3256A476}" srcOrd="1" destOrd="0" parTransId="{64B79251-4466-4550-B1CE-BA0248AE04ED}" sibTransId="{F1363485-F2AD-4E4D-AD62-DEF22BE75F3D}"/>
    <dgm:cxn modelId="{BA67901D-6D0D-44CC-BC50-39A7F0E808E1}" type="presOf" srcId="{BC3C4E2F-9291-4C9D-884E-9FF50EBAC931}" destId="{1543C657-EAA5-4EA3-B446-8F0C8BEC68C0}" srcOrd="0" destOrd="0" presId="urn:microsoft.com/office/officeart/2005/8/layout/radial3"/>
    <dgm:cxn modelId="{19C78C68-3506-4793-89C4-591ABECE4FFB}" type="presOf" srcId="{4496A27E-AC61-4E33-9B6B-DD8B5E3D3617}" destId="{48F61C8A-D3DE-44D8-82E7-97D6E4736145}" srcOrd="0" destOrd="0" presId="urn:microsoft.com/office/officeart/2005/8/layout/radial3"/>
    <dgm:cxn modelId="{4684984A-FE78-4A1C-9035-0EE91067AE01}" type="presOf" srcId="{DE87BAD8-9FEE-4D97-9A3D-81CF3256A476}" destId="{DE0E7346-F905-4D95-9CC4-B90D2FDD74A1}" srcOrd="0" destOrd="0" presId="urn:microsoft.com/office/officeart/2005/8/layout/radial3"/>
    <dgm:cxn modelId="{8F1C5F50-BE88-4804-8643-D56A1CFABACC}" srcId="{BC3C4E2F-9291-4C9D-884E-9FF50EBAC931}" destId="{4C2C2711-2305-4400-A04D-264ECD54C3A9}" srcOrd="0" destOrd="0" parTransId="{7AB64883-7989-44E7-8408-D353E156181E}" sibTransId="{808F5F42-9D7E-49B9-A38E-11B8B9B6EA1A}"/>
    <dgm:cxn modelId="{EA42E47D-E216-48F5-A988-61A8042B5A37}" srcId="{4C2C2711-2305-4400-A04D-264ECD54C3A9}" destId="{4496A27E-AC61-4E33-9B6B-DD8B5E3D3617}" srcOrd="3" destOrd="0" parTransId="{27D39C8A-2F7A-406D-A014-FA3A19AC5F98}" sibTransId="{74AB4AA2-15B9-4330-91A1-7F1234F71D47}"/>
    <dgm:cxn modelId="{A99D677F-5CCE-4D39-BF21-C91BC0A90F2A}" srcId="{4C2C2711-2305-4400-A04D-264ECD54C3A9}" destId="{80CDC935-F285-4C6E-86EE-E78C522A77AB}" srcOrd="0" destOrd="0" parTransId="{63071FEA-7894-447E-8E6B-3FAAC5EEF678}" sibTransId="{B8FD9185-5FEB-486C-9C69-31AB84F72F78}"/>
    <dgm:cxn modelId="{C6627B9D-B71D-4AEB-9880-6C785B8FB488}" srcId="{4C2C2711-2305-4400-A04D-264ECD54C3A9}" destId="{FD50B1CB-4BA7-459D-B740-DBD5E0DF6D0D}" srcOrd="2" destOrd="0" parTransId="{A283CDA7-C034-4C06-9036-FAFD0290CCE8}" sibTransId="{AE520837-C023-41A8-B99B-12FBFA795928}"/>
    <dgm:cxn modelId="{0AE00B24-00CC-4CE5-B7E9-5502DC788209}" type="presParOf" srcId="{1543C657-EAA5-4EA3-B446-8F0C8BEC68C0}" destId="{02423FF3-A103-413A-B715-6C4B747EC2A9}" srcOrd="0" destOrd="0" presId="urn:microsoft.com/office/officeart/2005/8/layout/radial3"/>
    <dgm:cxn modelId="{CD4B37FD-5DE9-459D-BBDA-D0B48138A4DD}" type="presParOf" srcId="{02423FF3-A103-413A-B715-6C4B747EC2A9}" destId="{86370725-54BF-4260-88F3-4D5951D8D01E}" srcOrd="0" destOrd="0" presId="urn:microsoft.com/office/officeart/2005/8/layout/radial3"/>
    <dgm:cxn modelId="{0DBEF0B8-1956-48C3-A006-EF509779D81D}" type="presParOf" srcId="{02423FF3-A103-413A-B715-6C4B747EC2A9}" destId="{35078C5A-2F71-452D-B2D2-B47C247010B7}" srcOrd="1" destOrd="0" presId="urn:microsoft.com/office/officeart/2005/8/layout/radial3"/>
    <dgm:cxn modelId="{C1DCE367-EB5C-466E-A380-1689C14EB95E}" type="presParOf" srcId="{02423FF3-A103-413A-B715-6C4B747EC2A9}" destId="{DE0E7346-F905-4D95-9CC4-B90D2FDD74A1}" srcOrd="2" destOrd="0" presId="urn:microsoft.com/office/officeart/2005/8/layout/radial3"/>
    <dgm:cxn modelId="{A11D85C3-2DF8-43A7-B1C5-CE8F5B531D0E}" type="presParOf" srcId="{02423FF3-A103-413A-B715-6C4B747EC2A9}" destId="{329D5433-A653-4F88-A97A-75EE365F258E}" srcOrd="3" destOrd="0" presId="urn:microsoft.com/office/officeart/2005/8/layout/radial3"/>
    <dgm:cxn modelId="{9C8744A3-2DD3-485C-B513-80B1F7174419}" type="presParOf" srcId="{02423FF3-A103-413A-B715-6C4B747EC2A9}" destId="{48F61C8A-D3DE-44D8-82E7-97D6E4736145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370725-54BF-4260-88F3-4D5951D8D01E}">
      <dsp:nvSpPr>
        <dsp:cNvPr id="0" name=""/>
        <dsp:cNvSpPr/>
      </dsp:nvSpPr>
      <dsp:spPr>
        <a:xfrm>
          <a:off x="3247635" y="1443976"/>
          <a:ext cx="2416417" cy="2399786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Leadership</a:t>
          </a:r>
        </a:p>
      </dsp:txBody>
      <dsp:txXfrm>
        <a:off x="3601511" y="1795417"/>
        <a:ext cx="1708665" cy="1696904"/>
      </dsp:txXfrm>
    </dsp:sp>
    <dsp:sp modelId="{35078C5A-2F71-452D-B2D2-B47C247010B7}">
      <dsp:nvSpPr>
        <dsp:cNvPr id="0" name=""/>
        <dsp:cNvSpPr/>
      </dsp:nvSpPr>
      <dsp:spPr>
        <a:xfrm>
          <a:off x="3722583" y="523"/>
          <a:ext cx="1466521" cy="1466521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It is a Process</a:t>
          </a:r>
        </a:p>
      </dsp:txBody>
      <dsp:txXfrm>
        <a:off x="3937350" y="215290"/>
        <a:ext cx="1036987" cy="1036987"/>
      </dsp:txXfrm>
    </dsp:sp>
    <dsp:sp modelId="{DE0E7346-F905-4D95-9CC4-B90D2FDD74A1}">
      <dsp:nvSpPr>
        <dsp:cNvPr id="0" name=""/>
        <dsp:cNvSpPr/>
      </dsp:nvSpPr>
      <dsp:spPr>
        <a:xfrm>
          <a:off x="5632668" y="1910609"/>
          <a:ext cx="1466521" cy="1466521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It involves Influence</a:t>
          </a:r>
        </a:p>
      </dsp:txBody>
      <dsp:txXfrm>
        <a:off x="5847435" y="2125376"/>
        <a:ext cx="1036987" cy="1036987"/>
      </dsp:txXfrm>
    </dsp:sp>
    <dsp:sp modelId="{329D5433-A653-4F88-A97A-75EE365F258E}">
      <dsp:nvSpPr>
        <dsp:cNvPr id="0" name=""/>
        <dsp:cNvSpPr/>
      </dsp:nvSpPr>
      <dsp:spPr>
        <a:xfrm>
          <a:off x="3722583" y="3820694"/>
          <a:ext cx="1466521" cy="1466521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It involves common Goals</a:t>
          </a:r>
        </a:p>
      </dsp:txBody>
      <dsp:txXfrm>
        <a:off x="3937350" y="4035461"/>
        <a:ext cx="1036987" cy="1036987"/>
      </dsp:txXfrm>
    </dsp:sp>
    <dsp:sp modelId="{48F61C8A-D3DE-44D8-82E7-97D6E4736145}">
      <dsp:nvSpPr>
        <dsp:cNvPr id="0" name=""/>
        <dsp:cNvSpPr/>
      </dsp:nvSpPr>
      <dsp:spPr>
        <a:xfrm>
          <a:off x="1812497" y="1910609"/>
          <a:ext cx="1466521" cy="1466521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It occurs in Groups</a:t>
          </a:r>
        </a:p>
      </dsp:txBody>
      <dsp:txXfrm>
        <a:off x="2027264" y="2125376"/>
        <a:ext cx="1036987" cy="10369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086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433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0066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5316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3902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81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7137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338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310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86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236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005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8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66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370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650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682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286E75D-64E9-4789-9E3F-6D7F4A43C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87"/>
            <a:ext cx="12207305" cy="684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760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C3C91-78D8-4588-9C85-16E292192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15CCD8C-9E86-411C-A6F2-D845FF72DC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7266051"/>
              </p:ext>
            </p:extLst>
          </p:nvPr>
        </p:nvGraphicFramePr>
        <p:xfrm>
          <a:off x="2592925" y="624110"/>
          <a:ext cx="8911688" cy="52877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4453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92537-E375-4233-8AE6-013613076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Leadership in Health Systems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14722-D798-4406-AB02-3A614A6B9F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lnSpc>
                <a:spcPct val="200000"/>
              </a:lnSpc>
            </a:pPr>
            <a:r>
              <a:rPr lang="en-US" dirty="0"/>
              <a:t>Sets a </a:t>
            </a:r>
            <a:r>
              <a:rPr lang="en-US" b="1" dirty="0"/>
              <a:t>clear vision</a:t>
            </a:r>
            <a:r>
              <a:rPr lang="en-US" dirty="0"/>
              <a:t> for service improvement.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Inspires </a:t>
            </a:r>
            <a:r>
              <a:rPr lang="en-US" b="1" dirty="0"/>
              <a:t>responsibility and ethical behavior</a:t>
            </a:r>
            <a:r>
              <a:rPr lang="en-US" dirty="0"/>
              <a:t>.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Adapts to challenges using </a:t>
            </a:r>
            <a:r>
              <a:rPr lang="en-US" b="1" dirty="0"/>
              <a:t>data and feedback</a:t>
            </a:r>
            <a:r>
              <a:rPr lang="en-US" dirty="0"/>
              <a:t>.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Promotes </a:t>
            </a:r>
            <a:r>
              <a:rPr lang="en-US" b="1" dirty="0"/>
              <a:t>equity and community participation</a:t>
            </a:r>
            <a:r>
              <a:rPr lang="en-US" dirty="0"/>
              <a:t>.</a:t>
            </a:r>
          </a:p>
          <a:p>
            <a:pPr>
              <a:lnSpc>
                <a:spcPct val="200000"/>
              </a:lnSpc>
            </a:pPr>
            <a:r>
              <a:rPr lang="en-US" dirty="0"/>
              <a:t>“Effective health leadership transforms limited resources into lasting impact.”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249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E465F-322F-425E-96F1-6F1B6CBB6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Leadership in KP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3D966A-8FCB-47B0-8D49-48AD3239C1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Mobilizing teams during floods or outbreaks.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Engaging community elders for vaccination drives.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Supporting staff morale in remote facilities.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Coordinating cross-sector collaboration (e.g., with education or local NGOs).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219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B0918-1342-457F-8731-F9DAEC537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870756D-E43C-4D76-8AC1-8C999979EFB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5234" y="1905000"/>
            <a:ext cx="7566991" cy="3339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97612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51CFB-89EC-484C-BC97-27553799E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 in PHC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448448-5CAB-4356-B307-C6D49F8B6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Ensures </a:t>
            </a:r>
            <a:r>
              <a:rPr lang="en-US" b="1" dirty="0"/>
              <a:t>efficient use of human, financial, and material resources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Involves six core functions: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4F74C1-2AB6-4040-B978-D2623D41F3D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083" y="3631095"/>
            <a:ext cx="6888292" cy="2147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58941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53E91-E4DA-4D87-AB72-6AF7FC392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Managerial Roles (Overview)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167D769-0EDA-4B5E-B019-F2CDE194F8E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095" y="1630017"/>
            <a:ext cx="5215075" cy="46038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54674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B9F70-FFB3-403C-A3C6-E1161CF4A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699" y="213292"/>
            <a:ext cx="8911687" cy="807125"/>
          </a:xfrm>
        </p:spPr>
        <p:txBody>
          <a:bodyPr/>
          <a:lstStyle/>
          <a:p>
            <a:r>
              <a:rPr lang="en-US" dirty="0"/>
              <a:t>Managers vs. Leaders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2EBC491-DF24-49AC-8152-36474C81AA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3221095"/>
              </p:ext>
            </p:extLst>
          </p:nvPr>
        </p:nvGraphicFramePr>
        <p:xfrm>
          <a:off x="0" y="1245704"/>
          <a:ext cx="12192000" cy="56123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44254247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47517774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727849455"/>
                    </a:ext>
                  </a:extLst>
                </a:gridCol>
              </a:tblGrid>
              <a:tr h="553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Functions / Characteristics</a:t>
                      </a:r>
                      <a:endParaRPr lang="en-US" sz="18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Managers</a:t>
                      </a:r>
                      <a:endParaRPr lang="en-US" sz="18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Leaders</a:t>
                      </a:r>
                      <a:endParaRPr lang="en-US" sz="18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37798378"/>
                  </a:ext>
                </a:extLst>
              </a:tr>
              <a:tr h="553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Primary Focus</a:t>
                      </a:r>
                      <a:endParaRPr lang="en-US" sz="18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Manage complexity</a:t>
                      </a:r>
                      <a:endParaRPr lang="en-US" sz="18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Inspire change</a:t>
                      </a:r>
                      <a:endParaRPr lang="en-US" sz="18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02491371"/>
                  </a:ext>
                </a:extLst>
              </a:tr>
              <a:tr h="553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Core Activities</a:t>
                      </a:r>
                      <a:endParaRPr lang="en-US" sz="18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Plan, organize, budget</a:t>
                      </a:r>
                      <a:endParaRPr lang="en-US" sz="18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Motivate and align people</a:t>
                      </a:r>
                      <a:endParaRPr lang="en-US" sz="18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20353147"/>
                  </a:ext>
                </a:extLst>
              </a:tr>
              <a:tr h="5924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Role with Staff</a:t>
                      </a:r>
                      <a:endParaRPr lang="en-US" sz="18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Direct and supervise</a:t>
                      </a:r>
                      <a:endParaRPr lang="en-US" sz="18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Empower and develop</a:t>
                      </a:r>
                      <a:endParaRPr lang="en-US" sz="18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63719344"/>
                  </a:ext>
                </a:extLst>
              </a:tr>
              <a:tr h="553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Approach to Problems</a:t>
                      </a:r>
                      <a:endParaRPr lang="en-US" sz="18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Control and monitor</a:t>
                      </a:r>
                      <a:endParaRPr lang="en-US" sz="18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Encourage innovation</a:t>
                      </a:r>
                      <a:endParaRPr lang="en-US" sz="18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17611902"/>
                  </a:ext>
                </a:extLst>
              </a:tr>
              <a:tr h="553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System Orientation</a:t>
                      </a:r>
                      <a:endParaRPr lang="en-US" sz="18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Administer and maintain</a:t>
                      </a:r>
                      <a:endParaRPr lang="en-US" sz="18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Challenge status quo</a:t>
                      </a:r>
                      <a:endParaRPr lang="en-US" sz="18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85948659"/>
                  </a:ext>
                </a:extLst>
              </a:tr>
              <a:tr h="553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Time Orientation</a:t>
                      </a:r>
                      <a:endParaRPr lang="en-US" sz="18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Short-term focus</a:t>
                      </a:r>
                      <a:endParaRPr lang="en-US" sz="18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Long-term vision</a:t>
                      </a:r>
                      <a:endParaRPr lang="en-US" sz="18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56396921"/>
                  </a:ext>
                </a:extLst>
              </a:tr>
              <a:tr h="553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Questioning Style</a:t>
                      </a:r>
                      <a:endParaRPr lang="en-US" sz="18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Ask “how” and “when”</a:t>
                      </a:r>
                      <a:endParaRPr lang="en-US" sz="18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Ask “what” and “why”</a:t>
                      </a:r>
                      <a:endParaRPr lang="en-US" sz="18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16595250"/>
                  </a:ext>
                </a:extLst>
              </a:tr>
              <a:tr h="553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Style of Work</a:t>
                      </a:r>
                      <a:endParaRPr lang="en-US" sz="18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Imitate established methods</a:t>
                      </a:r>
                      <a:endParaRPr lang="en-US" sz="18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Innovate new approaches</a:t>
                      </a:r>
                      <a:endParaRPr lang="en-US" sz="18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07930247"/>
                  </a:ext>
                </a:extLst>
              </a:tr>
              <a:tr h="5924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Guiding Principle</a:t>
                      </a:r>
                      <a:endParaRPr lang="en-US" sz="18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Do things right</a:t>
                      </a:r>
                      <a:endParaRPr lang="en-US" sz="18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Do the right things</a:t>
                      </a:r>
                      <a:endParaRPr lang="en-US" sz="18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028735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02660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56DF4-ACDD-4E4F-8185-9BBB9E368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Managers and Leaders in PHC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E37F14-9E61-4E96-83B4-525F40F44D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Both are </a:t>
            </a:r>
            <a:r>
              <a:rPr lang="en-US" b="1" dirty="0"/>
              <a:t>vital for system performance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Managers provide </a:t>
            </a:r>
            <a:r>
              <a:rPr lang="en-US" b="1" dirty="0"/>
              <a:t>structure and accountability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Leaders provide </a:t>
            </a:r>
            <a:r>
              <a:rPr lang="en-US" b="1" dirty="0"/>
              <a:t>vision and motivation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Effective PHC professionals </a:t>
            </a:r>
            <a:r>
              <a:rPr lang="en-US" b="1" dirty="0"/>
              <a:t>blend both roles</a:t>
            </a:r>
            <a:r>
              <a:rPr lang="en-US" dirty="0"/>
              <a:t> for sustainable outcomes.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4593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BBAC7-41C4-44FB-A64C-86DF3BA89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Governance in Health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C9009-F266-490B-A22A-302E7199D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Governance = How decisions are made and who makes them.</a:t>
            </a:r>
            <a:endParaRPr lang="en-US" dirty="0"/>
          </a:p>
          <a:p>
            <a:r>
              <a:rPr lang="en-US" dirty="0"/>
              <a:t>Key WHO Principles:</a:t>
            </a:r>
          </a:p>
          <a:p>
            <a:pPr lvl="1"/>
            <a:r>
              <a:rPr lang="en-US" b="1" dirty="0"/>
              <a:t>Accountability</a:t>
            </a:r>
            <a:endParaRPr lang="en-US" dirty="0"/>
          </a:p>
          <a:p>
            <a:pPr lvl="1"/>
            <a:r>
              <a:rPr lang="en-US" b="1" dirty="0"/>
              <a:t>Transparency</a:t>
            </a:r>
            <a:endParaRPr lang="en-US" dirty="0"/>
          </a:p>
          <a:p>
            <a:pPr lvl="1"/>
            <a:r>
              <a:rPr lang="en-US" b="1" dirty="0"/>
              <a:t>Participation</a:t>
            </a:r>
            <a:endParaRPr lang="en-US" dirty="0"/>
          </a:p>
          <a:p>
            <a:pPr lvl="1"/>
            <a:r>
              <a:rPr lang="en-US" b="1" dirty="0"/>
              <a:t>Equity</a:t>
            </a:r>
            <a:endParaRPr lang="en-US" dirty="0"/>
          </a:p>
          <a:p>
            <a:pPr lvl="1"/>
            <a:r>
              <a:rPr lang="en-US" b="1" dirty="0"/>
              <a:t>Rule of Law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65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2BFDD-5C48-4676-9052-241BABD05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:\Users\IMRAN MARWAT\Desktop\who-health-system-framework.jpg">
            <a:extLst>
              <a:ext uri="{FF2B5EF4-FFF2-40B4-BE49-F238E27FC236}">
                <a16:creationId xmlns:a16="http://schemas.microsoft.com/office/drawing/2014/main" id="{EA865486-6409-4B26-A9E0-C9A3DB6BFE0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609" y="827693"/>
            <a:ext cx="9424187" cy="5406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6013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3AEED-133F-4D22-A928-9EDDB8C05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2700" b="1" dirty="0">
                <a:solidFill>
                  <a:schemeClr val="accent5">
                    <a:lumMod val="50000"/>
                  </a:schemeClr>
                </a:solidFill>
              </a:rPr>
              <a:t>MODULE ONE</a:t>
            </a:r>
            <a:b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UNDERSTANDING MANAGEMENT, LEADERSHIP &amp; GOVERNANCE </a:t>
            </a:r>
            <a:b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IN PRIMARY HEALTHCARE SETTINGS</a:t>
            </a:r>
          </a:p>
        </p:txBody>
      </p:sp>
      <p:pic>
        <p:nvPicPr>
          <p:cNvPr id="4" name="Content Placeholder 3" descr="Good governance is the need of the hour ...">
            <a:extLst>
              <a:ext uri="{FF2B5EF4-FFF2-40B4-BE49-F238E27FC236}">
                <a16:creationId xmlns:a16="http://schemas.microsoft.com/office/drawing/2014/main" id="{541CCB1F-884A-46B4-A413-AC7B1AB7996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342" y="2610678"/>
            <a:ext cx="5194852" cy="341906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55310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8DA00-CE2E-4BA6-8949-B597882A3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5E03D1B-6F8A-461C-BD7D-16675D8DEF8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965" y="818667"/>
            <a:ext cx="8760875" cy="52206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365343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4C7FE-08B8-497E-B892-799F8A6B5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6995" y="1989084"/>
            <a:ext cx="8911687" cy="1280890"/>
          </a:xfrm>
        </p:spPr>
        <p:txBody>
          <a:bodyPr/>
          <a:lstStyle/>
          <a:p>
            <a:r>
              <a:rPr lang="en-US" dirty="0"/>
              <a:t>Principles of Good Governance</a:t>
            </a:r>
          </a:p>
        </p:txBody>
      </p:sp>
    </p:spTree>
    <p:extLst>
      <p:ext uri="{BB962C8B-B14F-4D97-AF65-F5344CB8AC3E}">
        <p14:creationId xmlns:p14="http://schemas.microsoft.com/office/powerpoint/2010/main" val="39749961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C695F-8377-495B-9C82-944E63183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18038A2-B60B-40F2-8C59-3F1B8CC6BA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1589632"/>
              </p:ext>
            </p:extLst>
          </p:nvPr>
        </p:nvGraphicFramePr>
        <p:xfrm>
          <a:off x="0" y="0"/>
          <a:ext cx="12191999" cy="74164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44458">
                  <a:extLst>
                    <a:ext uri="{9D8B030D-6E8A-4147-A177-3AD203B41FA5}">
                      <a16:colId xmlns:a16="http://schemas.microsoft.com/office/drawing/2014/main" val="800461157"/>
                    </a:ext>
                  </a:extLst>
                </a:gridCol>
                <a:gridCol w="3908647">
                  <a:extLst>
                    <a:ext uri="{9D8B030D-6E8A-4147-A177-3AD203B41FA5}">
                      <a16:colId xmlns:a16="http://schemas.microsoft.com/office/drawing/2014/main" val="4211529207"/>
                    </a:ext>
                  </a:extLst>
                </a:gridCol>
                <a:gridCol w="4638894">
                  <a:extLst>
                    <a:ext uri="{9D8B030D-6E8A-4147-A177-3AD203B41FA5}">
                      <a16:colId xmlns:a16="http://schemas.microsoft.com/office/drawing/2014/main" val="3368818646"/>
                    </a:ext>
                  </a:extLst>
                </a:gridCol>
              </a:tblGrid>
              <a:tr h="7566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WHO Building Block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Description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Role of Leadership and Governance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89621211"/>
                  </a:ext>
                </a:extLst>
              </a:tr>
              <a:tr h="11510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Service Delivery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Quality and equitable services provided to all.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Leaders ensure effective planning, supervision and quality improvement.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80819289"/>
                  </a:ext>
                </a:extLst>
              </a:tr>
              <a:tr h="7566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Health Workforce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Skilled and motivated personnel.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Leadership motivates, supports and manages performance.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1002234"/>
                  </a:ext>
                </a:extLst>
              </a:tr>
              <a:tr h="7566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Information Systems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Reliable data for decision-making.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Governance ensures data accuracy, confidentiality and use.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2358579"/>
                  </a:ext>
                </a:extLst>
              </a:tr>
              <a:tr h="11429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Medical Products, Vaccines and Technologies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Availability and safety of essential supplies.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Leaders manage logistics and accountability for use of resources.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34376501"/>
                  </a:ext>
                </a:extLst>
              </a:tr>
              <a:tr h="11510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Health Financing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Adequate and fair funding.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Governance ensures transparency and efficiency in financial management.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51435090"/>
                  </a:ext>
                </a:extLst>
              </a:tr>
              <a:tr h="11429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Leadership and Governance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Stewardship, policy, oversight and coordination.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Provides direction, accountability and vision across all building blocks.</a:t>
                      </a:r>
                      <a:endParaRPr lang="en-US" sz="20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71540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82888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8B272-369D-4A85-9D61-713324AFF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b="1" dirty="0"/>
              <a:t>Importance of Governance &amp; Leadership in KP and Pakistan: From Health System Perspective</a:t>
            </a:r>
            <a:br>
              <a:rPr lang="en-US" b="1" dirty="0"/>
            </a:b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F0668D1-45F9-4C27-ABBD-F43EE069C09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2491409"/>
            <a:ext cx="6944139" cy="42274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88997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B3785-657D-4387-A5CC-26F889593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6002F36-6997-401F-A3F7-CD7BB911613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068" y="1083365"/>
            <a:ext cx="7576930" cy="434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56388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C27DF-CB02-4D82-BA3A-BA754DFA8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Reflection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EA050A-F5F7-4837-828B-270A88B73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How do leadership and management complement each other?</a:t>
            </a:r>
          </a:p>
          <a:p>
            <a:pPr lvl="0"/>
            <a:r>
              <a:rPr lang="en-US" dirty="0"/>
              <a:t>Which managerial role do you play most often?</a:t>
            </a:r>
          </a:p>
          <a:p>
            <a:pPr lvl="0"/>
            <a:r>
              <a:rPr lang="en-US" dirty="0"/>
              <a:t>How can good governance strengthen your facility’s performance?</a:t>
            </a:r>
          </a:p>
          <a:p>
            <a:pPr lvl="0"/>
            <a:r>
              <a:rPr lang="en-US" dirty="0"/>
              <a:t>What leadership qualities are most valuable in your context?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821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FCC03-4FE1-4208-9184-F2A8C7921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6009" y="1292777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Session 1.1</a:t>
            </a:r>
            <a:br>
              <a:rPr lang="en-US" dirty="0"/>
            </a:br>
            <a:br>
              <a:rPr lang="en-US" dirty="0"/>
            </a:br>
            <a:r>
              <a:rPr lang="en-US" dirty="0"/>
              <a:t>Concepts of Leadership and Management</a:t>
            </a:r>
          </a:p>
        </p:txBody>
      </p:sp>
    </p:spTree>
    <p:extLst>
      <p:ext uri="{BB962C8B-B14F-4D97-AF65-F5344CB8AC3E}">
        <p14:creationId xmlns:p14="http://schemas.microsoft.com/office/powerpoint/2010/main" val="1788568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A9233-646B-43F9-BE74-5746A83F7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612A2E4-C7C1-41CC-847D-727864EC0A3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2925" y="2044148"/>
            <a:ext cx="9029464" cy="41897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18726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B5834-3050-49D5-98A6-31E716C01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B32FC-7B45-49F7-A1FE-8F39FA08AD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en-US" dirty="0"/>
              <a:t>Leadership, management, and governance are </a:t>
            </a:r>
            <a:r>
              <a:rPr lang="en-US" b="1" dirty="0"/>
              <a:t>the foundation of effective health systems</a:t>
            </a:r>
            <a:r>
              <a:rPr lang="en-US" dirty="0"/>
              <a:t>.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In PHC, they ensure </a:t>
            </a:r>
            <a:r>
              <a:rPr lang="en-US" b="1" dirty="0"/>
              <a:t>accountability, quality, and equity</a:t>
            </a:r>
            <a:r>
              <a:rPr lang="en-US" dirty="0"/>
              <a:t>.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In KP, PHC workers face </a:t>
            </a:r>
            <a:r>
              <a:rPr lang="en-US" b="1" dirty="0"/>
              <a:t>limited resources, remote geography, and high demand</a:t>
            </a:r>
            <a:r>
              <a:rPr lang="en-US" dirty="0"/>
              <a:t>, yet continue to deliver care through leadership and innovation.</a:t>
            </a:r>
          </a:p>
          <a:p>
            <a:pPr>
              <a:lnSpc>
                <a:spcPct val="150000"/>
              </a:lnSpc>
            </a:pPr>
            <a:r>
              <a:rPr lang="en-US" dirty="0"/>
              <a:t>“Leadership sets the vision, management turns vision into action, and governance keeps everyone accountable.”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483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0B61E-4A3D-47C0-8AB3-D91A4E464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Why These Concepts Matter in PHC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5F953A-EC69-46C1-B2C3-5E0C84C13A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Direct impact on </a:t>
            </a:r>
            <a:r>
              <a:rPr lang="en-US" b="1" dirty="0"/>
              <a:t>service quality and outcomes</a:t>
            </a:r>
            <a:r>
              <a:rPr lang="en-US" dirty="0"/>
              <a:t>.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Support </a:t>
            </a:r>
            <a:r>
              <a:rPr lang="en-US" b="1" dirty="0"/>
              <a:t>team coordination</a:t>
            </a:r>
            <a:r>
              <a:rPr lang="en-US" dirty="0"/>
              <a:t> and </a:t>
            </a:r>
            <a:r>
              <a:rPr lang="en-US" b="1" dirty="0"/>
              <a:t>community trust</a:t>
            </a:r>
            <a:r>
              <a:rPr lang="en-US" dirty="0"/>
              <a:t>.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Drive progress toward </a:t>
            </a:r>
            <a:r>
              <a:rPr lang="en-US" b="1" dirty="0"/>
              <a:t>UHC and SDGs</a:t>
            </a:r>
            <a:r>
              <a:rPr lang="en-US" dirty="0"/>
              <a:t>.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Strengthen </a:t>
            </a:r>
            <a:r>
              <a:rPr lang="en-US" b="1" dirty="0"/>
              <a:t>system resilience</a:t>
            </a:r>
            <a:r>
              <a:rPr lang="en-US" dirty="0"/>
              <a:t> during crises.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404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C0478-7CC4-441A-B87C-8F3059A3C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2925B4B-8261-4378-9CC8-13A6C48B0C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5247425"/>
              </p:ext>
            </p:extLst>
          </p:nvPr>
        </p:nvGraphicFramePr>
        <p:xfrm>
          <a:off x="0" y="0"/>
          <a:ext cx="12192000" cy="71109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1751963476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12484199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88641172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709481114"/>
                    </a:ext>
                  </a:extLst>
                </a:gridCol>
              </a:tblGrid>
              <a:tr h="10620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Concept</a:t>
                      </a:r>
                      <a:endParaRPr lang="en-US" sz="20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Definition (Simple)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Key Focus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Example in PHC Context (KP)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0997659"/>
                  </a:ext>
                </a:extLst>
              </a:tr>
              <a:tr h="28979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Leadership</a:t>
                      </a:r>
                      <a:endParaRPr lang="en-US" sz="20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The ability to influence, inspire and guide others toward achieving shared goals.</a:t>
                      </a:r>
                      <a:endParaRPr lang="en-US" sz="20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Vision, motivation, change, innovation.</a:t>
                      </a:r>
                      <a:endParaRPr lang="en-US" sz="20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A medical officer encouraging teamwork and community participation to improve immunization coverage.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33737534"/>
                  </a:ext>
                </a:extLst>
              </a:tr>
              <a:tr h="28979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Management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The process of planning, organizing, coordinating and controlling resources to achieve results.</a:t>
                      </a:r>
                      <a:endParaRPr lang="en-US" sz="20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Efficiency, planning, resource use, supervision.</a:t>
                      </a:r>
                      <a:endParaRPr lang="en-US" sz="20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A Lady Health Supervisor ensuring supplies, schedules and reports are properly managed at a BHU.</a:t>
                      </a:r>
                      <a:endParaRPr lang="en-US" sz="20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168760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6183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9CE85-1FCC-47C2-9DEB-C8147ED6A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Relationship Between Leadership, Management, and Governance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46147-D627-4C71-93A1-33C322AA70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Leadership = Vision and motivation.</a:t>
            </a:r>
          </a:p>
          <a:p>
            <a:pPr lvl="0"/>
            <a:r>
              <a:rPr lang="en-US" dirty="0"/>
              <a:t>Management = Planning and implementation.</a:t>
            </a:r>
          </a:p>
          <a:p>
            <a:pPr lvl="0"/>
            <a:r>
              <a:rPr lang="en-US" dirty="0"/>
              <a:t>Governance = Oversight and accountability.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Example:</a:t>
            </a:r>
            <a:endParaRPr lang="en-US" dirty="0"/>
          </a:p>
          <a:p>
            <a:pPr lvl="1"/>
            <a:r>
              <a:rPr lang="en-US" b="1" dirty="0"/>
              <a:t>Leader:</a:t>
            </a:r>
            <a:r>
              <a:rPr lang="en-US" dirty="0"/>
              <a:t> Identifies low vaccination rates.</a:t>
            </a:r>
          </a:p>
          <a:p>
            <a:pPr lvl="1"/>
            <a:r>
              <a:rPr lang="en-US" b="1" dirty="0"/>
              <a:t>Manager:</a:t>
            </a:r>
            <a:r>
              <a:rPr lang="en-US" dirty="0"/>
              <a:t> Plans outreach, assigns staff, tracks progress.</a:t>
            </a:r>
          </a:p>
          <a:p>
            <a:pPr lvl="1"/>
            <a:r>
              <a:rPr lang="en-US" b="1" dirty="0"/>
              <a:t>Governor:</a:t>
            </a:r>
            <a:r>
              <a:rPr lang="en-US" dirty="0"/>
              <a:t> Ensures transparency and reporting.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756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33F42-0BB9-416D-858D-4A9B6C029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A6D5E2D-9145-43B9-84D2-40FBA7B23C0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475" y="1264555"/>
            <a:ext cx="8207829" cy="3853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581353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673</TotalTime>
  <Words>733</Words>
  <Application>Microsoft Office PowerPoint</Application>
  <PresentationFormat>Widescreen</PresentationFormat>
  <Paragraphs>125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Aptos</vt:lpstr>
      <vt:lpstr>Arial</vt:lpstr>
      <vt:lpstr>Century Gothic</vt:lpstr>
      <vt:lpstr>Times New Roman</vt:lpstr>
      <vt:lpstr>Wingdings 3</vt:lpstr>
      <vt:lpstr>Wisp</vt:lpstr>
      <vt:lpstr>PowerPoint Presentation</vt:lpstr>
      <vt:lpstr>MODULE ONE  UNDERSTANDING MANAGEMENT, LEADERSHIP &amp; GOVERNANCE  IN PRIMARY HEALTHCARE SETTINGS</vt:lpstr>
      <vt:lpstr>Session 1.1  Concepts of Leadership and Management</vt:lpstr>
      <vt:lpstr>PowerPoint Presentation</vt:lpstr>
      <vt:lpstr>Introduction</vt:lpstr>
      <vt:lpstr>Why These Concepts Matter in PHC </vt:lpstr>
      <vt:lpstr>PowerPoint Presentation</vt:lpstr>
      <vt:lpstr>Relationship Between Leadership, Management, and Governance</vt:lpstr>
      <vt:lpstr>PowerPoint Presentation</vt:lpstr>
      <vt:lpstr>PowerPoint Presentation</vt:lpstr>
      <vt:lpstr>Leadership in Health Systems </vt:lpstr>
      <vt:lpstr>Examples of Leadership in KP</vt:lpstr>
      <vt:lpstr>PowerPoint Presentation</vt:lpstr>
      <vt:lpstr>Management in PHC</vt:lpstr>
      <vt:lpstr>Managerial Roles (Overview)</vt:lpstr>
      <vt:lpstr>Managers vs. Leaders</vt:lpstr>
      <vt:lpstr>Managers and Leaders in PHC </vt:lpstr>
      <vt:lpstr>Governance in Health Systems</vt:lpstr>
      <vt:lpstr>PowerPoint Presentation</vt:lpstr>
      <vt:lpstr>PowerPoint Presentation</vt:lpstr>
      <vt:lpstr>Principles of Good Governance</vt:lpstr>
      <vt:lpstr>PowerPoint Presentation</vt:lpstr>
      <vt:lpstr>Importance of Governance &amp; Leadership in KP and Pakistan: From Health System Perspective </vt:lpstr>
      <vt:lpstr>PowerPoint Presentation</vt:lpstr>
      <vt:lpstr>Reflection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7</cp:revision>
  <dcterms:created xsi:type="dcterms:W3CDTF">2025-11-11T18:03:58Z</dcterms:created>
  <dcterms:modified xsi:type="dcterms:W3CDTF">2025-11-12T16:53:46Z</dcterms:modified>
</cp:coreProperties>
</file>